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80EEBBD-092C-4DB3-9B6D-35210685C5DF}"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321626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0EEBBD-092C-4DB3-9B6D-35210685C5DF}"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2763676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0EEBBD-092C-4DB3-9B6D-35210685C5DF}"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1556350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0EEBBD-092C-4DB3-9B6D-35210685C5DF}"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1583219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0EEBBD-092C-4DB3-9B6D-35210685C5DF}"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960680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80EEBBD-092C-4DB3-9B6D-35210685C5DF}"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1123461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80EEBBD-092C-4DB3-9B6D-35210685C5DF}" type="datetimeFigureOut">
              <a:rPr lang="en-US" smtClean="0"/>
              <a:t>5/4/2014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2721406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80EEBBD-092C-4DB3-9B6D-35210685C5DF}" type="datetimeFigureOut">
              <a:rPr lang="en-US" smtClean="0"/>
              <a:t>5/4/2014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421597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0EEBBD-092C-4DB3-9B6D-35210685C5DF}" type="datetimeFigureOut">
              <a:rPr lang="en-US" smtClean="0"/>
              <a:t>5/4/2014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1450369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0EEBBD-092C-4DB3-9B6D-35210685C5DF}"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2995351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0EEBBD-092C-4DB3-9B6D-35210685C5DF}"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0DAC9A-42AC-457A-AC6C-F0457546F942}" type="slidenum">
              <a:rPr lang="en-US" smtClean="0"/>
              <a:t>‹#›</a:t>
            </a:fld>
            <a:endParaRPr lang="en-US"/>
          </a:p>
        </p:txBody>
      </p:sp>
    </p:spTree>
    <p:extLst>
      <p:ext uri="{BB962C8B-B14F-4D97-AF65-F5344CB8AC3E}">
        <p14:creationId xmlns:p14="http://schemas.microsoft.com/office/powerpoint/2010/main" val="2333411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EEBBD-092C-4DB3-9B6D-35210685C5DF}" type="datetimeFigureOut">
              <a:rPr lang="en-US" smtClean="0"/>
              <a:t>5/4/2014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0DAC9A-42AC-457A-AC6C-F0457546F942}" type="slidenum">
              <a:rPr lang="en-US" smtClean="0"/>
              <a:t>‹#›</a:t>
            </a:fld>
            <a:endParaRPr lang="en-US"/>
          </a:p>
        </p:txBody>
      </p:sp>
    </p:spTree>
    <p:extLst>
      <p:ext uri="{BB962C8B-B14F-4D97-AF65-F5344CB8AC3E}">
        <p14:creationId xmlns:p14="http://schemas.microsoft.com/office/powerpoint/2010/main" val="1937243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a:bodyPr>
          <a:lstStyle/>
          <a:p>
            <a:r>
              <a:rPr lang="en-US" b="1" dirty="0" smtClean="0"/>
              <a:t>L340 – IP LAW</a:t>
            </a:r>
          </a:p>
          <a:p>
            <a:r>
              <a:rPr lang="en-US" b="1" dirty="0" smtClean="0"/>
              <a:t>UNIT </a:t>
            </a:r>
            <a:r>
              <a:rPr lang="en-US" b="1" dirty="0" smtClean="0"/>
              <a:t>25 </a:t>
            </a:r>
            <a:r>
              <a:rPr lang="en-US" b="1" dirty="0" smtClean="0"/>
              <a:t>– </a:t>
            </a:r>
            <a:r>
              <a:rPr lang="en-US" b="1" dirty="0" smtClean="0"/>
              <a:t>DESIGN REGISTRATION </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891263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RIGHTS OF THE PROPRIETOR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a:t>A design, when registered, is registered as of the date on which the application was made or treated as made. In certain cases, the Registrar may direct that the application be treated as being made on an earlier or later date. </a:t>
            </a:r>
            <a:endParaRPr lang="en-US" dirty="0" smtClean="0"/>
          </a:p>
          <a:p>
            <a:pPr algn="just"/>
            <a:r>
              <a:rPr lang="en-US" b="1" u="sng" dirty="0" smtClean="0"/>
              <a:t>The </a:t>
            </a:r>
            <a:r>
              <a:rPr lang="en-US" b="1" u="sng" dirty="0"/>
              <a:t>registration of a design gives the registered proprietor the exclusive right in Zambia to make or import for sale or for use for the purposes of any trade or business, or to sell, hire or offer for sale or hire, any article in respect of which the design is registered, being an article to which the registered design or a design not substantially different from the registered design has been applied, and to make anything for enabling any such article to be made</a:t>
            </a:r>
            <a:r>
              <a:rPr lang="en-US" b="1" u="sng" dirty="0" smtClean="0"/>
              <a:t>.</a:t>
            </a:r>
          </a:p>
          <a:p>
            <a:pPr marL="0" indent="0" algn="just">
              <a:buNone/>
            </a:pPr>
            <a:endParaRPr lang="en-US" dirty="0"/>
          </a:p>
        </p:txBody>
      </p:sp>
    </p:spTree>
    <p:extLst>
      <p:ext uri="{BB962C8B-B14F-4D97-AF65-F5344CB8AC3E}">
        <p14:creationId xmlns:p14="http://schemas.microsoft.com/office/powerpoint/2010/main" val="3014499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TERM OF PROTECTION</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a:t>The right in a registered design lasts in the first instance for five years, followed, on application in the prescribed form and on payment of prescribed fee, by two further periods of five years. </a:t>
            </a:r>
            <a:endParaRPr lang="en-US" b="1" dirty="0" smtClean="0"/>
          </a:p>
          <a:p>
            <a:pPr algn="just"/>
            <a:r>
              <a:rPr lang="en-US" dirty="0" smtClean="0"/>
              <a:t>The </a:t>
            </a:r>
            <a:r>
              <a:rPr lang="en-US" dirty="0"/>
              <a:t>term of protection of registration is, however, restricted where</a:t>
            </a:r>
            <a:r>
              <a:rPr lang="en-US" dirty="0" smtClean="0"/>
              <a:t>:</a:t>
            </a:r>
            <a:endParaRPr lang="en-US" dirty="0"/>
          </a:p>
          <a:p>
            <a:pPr lvl="0" algn="just"/>
            <a:r>
              <a:rPr lang="en-US" b="1" dirty="0" smtClean="0"/>
              <a:t>(i) a </a:t>
            </a:r>
            <a:r>
              <a:rPr lang="en-US" b="1" dirty="0"/>
              <a:t>design was at the time of registration a corresponding design in relation to an article work in which copyright subsists</a:t>
            </a:r>
            <a:r>
              <a:rPr lang="en-US" b="1" dirty="0" smtClean="0"/>
              <a:t>;</a:t>
            </a:r>
            <a:endParaRPr lang="en-US" b="1" dirty="0"/>
          </a:p>
          <a:p>
            <a:pPr lvl="0" algn="just"/>
            <a:r>
              <a:rPr lang="en-US" b="1" dirty="0" smtClean="0"/>
              <a:t>(ii) by </a:t>
            </a:r>
            <a:r>
              <a:rPr lang="en-US" b="1" dirty="0"/>
              <a:t>reason of the previous use of the artistic work the design would not have been </a:t>
            </a:r>
            <a:r>
              <a:rPr lang="en-US" b="1" dirty="0" err="1"/>
              <a:t>registrable</a:t>
            </a:r>
            <a:r>
              <a:rPr lang="en-US" b="1" dirty="0"/>
              <a:t> but for the Registered Designs Act, section 12 (2);</a:t>
            </a:r>
          </a:p>
          <a:p>
            <a:pPr algn="just"/>
            <a:endParaRPr lang="en-US" dirty="0"/>
          </a:p>
        </p:txBody>
      </p:sp>
    </p:spTree>
    <p:extLst>
      <p:ext uri="{BB962C8B-B14F-4D97-AF65-F5344CB8AC3E}">
        <p14:creationId xmlns:p14="http://schemas.microsoft.com/office/powerpoint/2010/main" val="2559732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TERM OF PROTECTION</a:t>
            </a:r>
            <a:br>
              <a:rPr lang="en-US" b="1" dirty="0"/>
            </a:br>
            <a:endParaRPr lang="en-US" dirty="0"/>
          </a:p>
        </p:txBody>
      </p:sp>
      <p:sp>
        <p:nvSpPr>
          <p:cNvPr id="3" name="Content Placeholder 2"/>
          <p:cNvSpPr>
            <a:spLocks noGrp="1"/>
          </p:cNvSpPr>
          <p:nvPr>
            <p:ph idx="1"/>
          </p:nvPr>
        </p:nvSpPr>
        <p:spPr/>
        <p:txBody>
          <a:bodyPr>
            <a:normAutofit/>
          </a:bodyPr>
          <a:lstStyle/>
          <a:p>
            <a:pPr lvl="0" algn="just"/>
            <a:r>
              <a:rPr lang="en-US" b="1" dirty="0" smtClean="0"/>
              <a:t>(iii) that </a:t>
            </a:r>
            <a:r>
              <a:rPr lang="en-US" b="1" dirty="0"/>
              <a:t>the copyright in that work under the written law relating to copyright expired before the date of the expiry of the copyright in the design</a:t>
            </a:r>
            <a:r>
              <a:rPr lang="en-US" b="1" dirty="0" smtClean="0"/>
              <a:t>.</a:t>
            </a:r>
            <a:endParaRPr lang="en-US" b="1" dirty="0"/>
          </a:p>
          <a:p>
            <a:pPr algn="just"/>
            <a:r>
              <a:rPr lang="en-US" dirty="0"/>
              <a:t>In these circumstances the rights in the design is deemed to expire at the same time as the copyright on the artistic work, and must not be renewable after that time.</a:t>
            </a:r>
            <a:r>
              <a:rPr lang="en-US" dirty="0" smtClean="0">
                <a:effectLst/>
              </a:rPr>
              <a:t> </a:t>
            </a:r>
            <a:endParaRPr lang="en-US" dirty="0"/>
          </a:p>
          <a:p>
            <a:pPr algn="just"/>
            <a:endParaRPr lang="en-US" dirty="0"/>
          </a:p>
        </p:txBody>
      </p:sp>
    </p:spTree>
    <p:extLst>
      <p:ext uri="{BB962C8B-B14F-4D97-AF65-F5344CB8AC3E}">
        <p14:creationId xmlns:p14="http://schemas.microsoft.com/office/powerpoint/2010/main" val="4007101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THANK YOU</a:t>
            </a:r>
            <a:endParaRPr lang="en-US" dirty="0"/>
          </a:p>
        </p:txBody>
      </p:sp>
    </p:spTree>
    <p:extLst>
      <p:ext uri="{BB962C8B-B14F-4D97-AF65-F5344CB8AC3E}">
        <p14:creationId xmlns:p14="http://schemas.microsoft.com/office/powerpoint/2010/main" val="2104072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a:t>
            </a:r>
          </a:p>
          <a:p>
            <a:r>
              <a:rPr lang="en-US" b="1" dirty="0" smtClean="0"/>
              <a:t>Application for Registration</a:t>
            </a:r>
          </a:p>
          <a:p>
            <a:r>
              <a:rPr lang="en-US" b="1" dirty="0" smtClean="0"/>
              <a:t>Conventional Application</a:t>
            </a:r>
          </a:p>
          <a:p>
            <a:r>
              <a:rPr lang="en-US" b="1" dirty="0" smtClean="0"/>
              <a:t>Publication </a:t>
            </a:r>
          </a:p>
          <a:p>
            <a:r>
              <a:rPr lang="en-US" b="1" dirty="0" smtClean="0"/>
              <a:t>Secrecy of Designs </a:t>
            </a:r>
          </a:p>
          <a:p>
            <a:r>
              <a:rPr lang="en-US" b="1" dirty="0" smtClean="0"/>
              <a:t>Rights of the Proprietor </a:t>
            </a:r>
          </a:p>
          <a:p>
            <a:r>
              <a:rPr lang="en-US" b="1" dirty="0" smtClean="0"/>
              <a:t>Term of Protection </a:t>
            </a:r>
            <a:endParaRPr lang="en-US" b="1" dirty="0"/>
          </a:p>
        </p:txBody>
      </p:sp>
    </p:spTree>
    <p:extLst>
      <p:ext uri="{BB962C8B-B14F-4D97-AF65-F5344CB8AC3E}">
        <p14:creationId xmlns:p14="http://schemas.microsoft.com/office/powerpoint/2010/main" val="4106529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There </a:t>
            </a:r>
            <a:r>
              <a:rPr lang="en-US" dirty="0"/>
              <a:t>are </a:t>
            </a:r>
            <a:r>
              <a:rPr lang="en-US" b="1" dirty="0"/>
              <a:t>two routes available for one to obtain a design protection in Zambia. </a:t>
            </a:r>
            <a:endParaRPr lang="en-US" b="1" dirty="0" smtClean="0"/>
          </a:p>
          <a:p>
            <a:pPr algn="just"/>
            <a:r>
              <a:rPr lang="en-US" b="1" dirty="0" smtClean="0"/>
              <a:t>Firstly</a:t>
            </a:r>
            <a:r>
              <a:rPr lang="en-US" b="1" dirty="0"/>
              <a:t>, one can secure the protection of the design by registering under the Registered Designs Act. </a:t>
            </a:r>
            <a:endParaRPr lang="en-US" b="1" dirty="0" smtClean="0"/>
          </a:p>
          <a:p>
            <a:pPr algn="just"/>
            <a:r>
              <a:rPr lang="en-US" b="1" dirty="0" smtClean="0"/>
              <a:t>Secondly</a:t>
            </a:r>
            <a:r>
              <a:rPr lang="en-US" b="1" dirty="0"/>
              <a:t>, one can protect the design through the international route, by registering it under the Paris Convention for the Protection of Industrial Property.</a:t>
            </a:r>
          </a:p>
          <a:p>
            <a:pPr algn="just"/>
            <a:endParaRPr lang="en-US" dirty="0"/>
          </a:p>
        </p:txBody>
      </p:sp>
    </p:spTree>
    <p:extLst>
      <p:ext uri="{BB962C8B-B14F-4D97-AF65-F5344CB8AC3E}">
        <p14:creationId xmlns:p14="http://schemas.microsoft.com/office/powerpoint/2010/main" val="2749232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APPLICATION FOR REGISTRATION</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dirty="0" smtClean="0"/>
              <a:t>The </a:t>
            </a:r>
            <a:r>
              <a:rPr lang="en-US" dirty="0"/>
              <a:t>following persons may make an application for registration of a design in respect of any article or set of articles, namely</a:t>
            </a:r>
            <a:r>
              <a:rPr lang="en-US" dirty="0" smtClean="0"/>
              <a:t>:</a:t>
            </a:r>
            <a:endParaRPr lang="en-US" dirty="0"/>
          </a:p>
          <a:p>
            <a:pPr lvl="0" algn="just">
              <a:buFont typeface="Wingdings" pitchFamily="2" charset="2"/>
              <a:buChar char="Ø"/>
            </a:pPr>
            <a:r>
              <a:rPr lang="en-US" b="1" dirty="0"/>
              <a:t>the person claiming to be the proprietor of the design</a:t>
            </a:r>
            <a:r>
              <a:rPr lang="en-US" b="1" dirty="0" smtClean="0"/>
              <a:t>;</a:t>
            </a:r>
            <a:endParaRPr lang="en-US" b="1" dirty="0"/>
          </a:p>
          <a:p>
            <a:pPr lvl="0" algn="just">
              <a:buFont typeface="Wingdings" pitchFamily="2" charset="2"/>
              <a:buChar char="Ø"/>
            </a:pPr>
            <a:r>
              <a:rPr lang="en-US" b="1" dirty="0"/>
              <a:t>assignee; or </a:t>
            </a:r>
          </a:p>
          <a:p>
            <a:pPr algn="just">
              <a:buFont typeface="Wingdings" pitchFamily="2" charset="2"/>
              <a:buChar char="Ø"/>
            </a:pPr>
            <a:r>
              <a:rPr lang="en-US" b="1" dirty="0"/>
              <a:t>legal representative.</a:t>
            </a:r>
          </a:p>
        </p:txBody>
      </p:sp>
    </p:spTree>
    <p:extLst>
      <p:ext uri="{BB962C8B-B14F-4D97-AF65-F5344CB8AC3E}">
        <p14:creationId xmlns:p14="http://schemas.microsoft.com/office/powerpoint/2010/main" val="3674474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APPLICATION FOR REGISTRATION</a:t>
            </a:r>
            <a:br>
              <a:rPr lang="en-US" b="1" dirty="0"/>
            </a:br>
            <a:endParaRPr lang="en-US" dirty="0"/>
          </a:p>
        </p:txBody>
      </p:sp>
      <p:sp>
        <p:nvSpPr>
          <p:cNvPr id="3" name="Content Placeholder 2"/>
          <p:cNvSpPr>
            <a:spLocks noGrp="1"/>
          </p:cNvSpPr>
          <p:nvPr>
            <p:ph idx="1"/>
          </p:nvPr>
        </p:nvSpPr>
        <p:spPr/>
        <p:txBody>
          <a:bodyPr/>
          <a:lstStyle/>
          <a:p>
            <a:pPr algn="just"/>
            <a:r>
              <a:rPr lang="en-US" dirty="0" smtClean="0"/>
              <a:t>In order to qualify for registration the design must meet the following conditions.</a:t>
            </a:r>
          </a:p>
          <a:p>
            <a:pPr lvl="0" algn="just"/>
            <a:r>
              <a:rPr lang="en-US" b="1" dirty="0" smtClean="0"/>
              <a:t>(i) It must have features of shape, configuration, pattern or ornament;</a:t>
            </a:r>
          </a:p>
          <a:p>
            <a:pPr lvl="0" algn="just"/>
            <a:r>
              <a:rPr lang="en-US" b="1" dirty="0" smtClean="0"/>
              <a:t>(ii) It must be new/original;</a:t>
            </a:r>
          </a:p>
          <a:p>
            <a:pPr lvl="0" algn="just"/>
            <a:r>
              <a:rPr lang="en-US" b="1" dirty="0" smtClean="0"/>
              <a:t>(iii) It must be applied to industrial process;</a:t>
            </a:r>
          </a:p>
          <a:p>
            <a:pPr lvl="0" algn="just"/>
            <a:r>
              <a:rPr lang="en-US" b="1" dirty="0" smtClean="0"/>
              <a:t>(iv) It must appeal to an eye.</a:t>
            </a:r>
          </a:p>
          <a:p>
            <a:pPr algn="just"/>
            <a:endParaRPr lang="en-US" dirty="0"/>
          </a:p>
        </p:txBody>
      </p:sp>
    </p:spTree>
    <p:extLst>
      <p:ext uri="{BB962C8B-B14F-4D97-AF65-F5344CB8AC3E}">
        <p14:creationId xmlns:p14="http://schemas.microsoft.com/office/powerpoint/2010/main" val="3857748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Conventional Application</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a:t>Zambia acceded to the Paris Convention for the Protection of Industrial Property on October 24, 1964 and as such is bound by the provisions of the said convention. </a:t>
            </a:r>
            <a:endParaRPr lang="en-US" dirty="0" smtClean="0"/>
          </a:p>
          <a:p>
            <a:pPr algn="just"/>
            <a:r>
              <a:rPr lang="en-US" b="1" dirty="0" smtClean="0"/>
              <a:t>Thus</a:t>
            </a:r>
            <a:r>
              <a:rPr lang="en-US" b="1" dirty="0"/>
              <a:t>, any person who satisfies the requirements of Article 2 or 3 of the Paris Convention and who has applied for protection for any design in a convention country, or his legal representative or assignee, may make an application for registration of that design in Zambia in priority to other applicants if the application is made within six months. </a:t>
            </a:r>
            <a:endParaRPr lang="en-US" b="1" dirty="0" smtClean="0"/>
          </a:p>
          <a:p>
            <a:pPr algn="just"/>
            <a:r>
              <a:rPr lang="en-US" dirty="0" smtClean="0"/>
              <a:t>The </a:t>
            </a:r>
            <a:r>
              <a:rPr lang="en-US" dirty="0"/>
              <a:t>registration of the design will have the same date as the date of the application in the convention country or, where more than one such application for protection has been made, the date of the first such application.</a:t>
            </a:r>
            <a:r>
              <a:rPr lang="en-US" dirty="0" smtClean="0">
                <a:effectLst/>
              </a:rPr>
              <a:t> </a:t>
            </a:r>
            <a:endParaRPr lang="en-US" dirty="0"/>
          </a:p>
          <a:p>
            <a:pPr algn="just"/>
            <a:endParaRPr lang="en-US" dirty="0"/>
          </a:p>
        </p:txBody>
      </p:sp>
    </p:spTree>
    <p:extLst>
      <p:ext uri="{BB962C8B-B14F-4D97-AF65-F5344CB8AC3E}">
        <p14:creationId xmlns:p14="http://schemas.microsoft.com/office/powerpoint/2010/main" val="541410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Publication </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Though the Registered Designs Act provides that a design will not qualify for registration if the same has been registered or published before registration, the design should not be refused registration where</a:t>
            </a:r>
            <a:r>
              <a:rPr lang="en-US" dirty="0" smtClean="0"/>
              <a:t>:</a:t>
            </a:r>
            <a:endParaRPr lang="en-US" dirty="0"/>
          </a:p>
          <a:p>
            <a:pPr lvl="0" algn="just"/>
            <a:r>
              <a:rPr lang="en-US" b="1" dirty="0" smtClean="0"/>
              <a:t>(i) the </a:t>
            </a:r>
            <a:r>
              <a:rPr lang="en-US" b="1" dirty="0"/>
              <a:t>disclosure of the design by the proprietor to any other person in such circumstances as would make it contrary to good faith for that other person to use or publish the design</a:t>
            </a:r>
            <a:r>
              <a:rPr lang="en-US" b="1" dirty="0" smtClean="0"/>
              <a:t>;</a:t>
            </a:r>
            <a:endParaRPr lang="en-US" b="1" dirty="0"/>
          </a:p>
          <a:p>
            <a:pPr lvl="0" algn="just"/>
            <a:r>
              <a:rPr lang="en-US" b="1" dirty="0" smtClean="0"/>
              <a:t>(ii) the </a:t>
            </a:r>
            <a:r>
              <a:rPr lang="en-US" b="1" dirty="0"/>
              <a:t>disclosure of the design is in breach of good faith by any person other than the proprietor of the design;</a:t>
            </a:r>
          </a:p>
          <a:p>
            <a:pPr marL="0" indent="0">
              <a:buNone/>
            </a:pPr>
            <a:endParaRPr lang="en-US" dirty="0"/>
          </a:p>
        </p:txBody>
      </p:sp>
    </p:spTree>
    <p:extLst>
      <p:ext uri="{BB962C8B-B14F-4D97-AF65-F5344CB8AC3E}">
        <p14:creationId xmlns:p14="http://schemas.microsoft.com/office/powerpoint/2010/main" val="2993395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Publication </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lvl="0" algn="just"/>
            <a:r>
              <a:rPr lang="en-US" b="1" dirty="0" smtClean="0"/>
              <a:t>(iii) in </a:t>
            </a:r>
            <a:r>
              <a:rPr lang="en-US" b="1" dirty="0"/>
              <a:t>the case of a new or original textile design intended for registration, the acceptance of a first and confidential order for goods bearing the design; </a:t>
            </a:r>
            <a:r>
              <a:rPr lang="en-US" b="1" dirty="0" smtClean="0"/>
              <a:t>or</a:t>
            </a:r>
            <a:endParaRPr lang="en-US" b="1" dirty="0"/>
          </a:p>
          <a:p>
            <a:pPr algn="just"/>
            <a:r>
              <a:rPr lang="en-US" b="1" dirty="0" smtClean="0"/>
              <a:t>(iv) the </a:t>
            </a:r>
            <a:r>
              <a:rPr lang="en-US" b="1" dirty="0"/>
              <a:t>communication of the design by the proprietor of the design to a government department or any person </a:t>
            </a:r>
            <a:r>
              <a:rPr lang="en-US" b="1" dirty="0" err="1"/>
              <a:t>authorised</a:t>
            </a:r>
            <a:r>
              <a:rPr lang="en-US" b="1" dirty="0"/>
              <a:t> by the Minister to consider the merits of the design, or anything done in consequence of such a communication.</a:t>
            </a:r>
          </a:p>
        </p:txBody>
      </p:sp>
    </p:spTree>
    <p:extLst>
      <p:ext uri="{BB962C8B-B14F-4D97-AF65-F5344CB8AC3E}">
        <p14:creationId xmlns:p14="http://schemas.microsoft.com/office/powerpoint/2010/main" val="2726627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SECRECY OF DESIGNS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a:t>Like the Patents Act, the Registered Designs Act prohibits the publication or disclosure of design which may be prejudicial to the </a:t>
            </a:r>
            <a:r>
              <a:rPr lang="en-US" b="1" dirty="0" err="1"/>
              <a:t>defence</a:t>
            </a:r>
            <a:r>
              <a:rPr lang="en-US" b="1" dirty="0"/>
              <a:t> of the Republic of Zambia. </a:t>
            </a:r>
            <a:endParaRPr lang="en-US" b="1" dirty="0" smtClean="0"/>
          </a:p>
          <a:p>
            <a:pPr algn="just"/>
            <a:r>
              <a:rPr lang="en-US" dirty="0" smtClean="0"/>
              <a:t>Therefore</a:t>
            </a:r>
            <a:r>
              <a:rPr lang="en-US" dirty="0"/>
              <a:t>, where an application for the registration of a design has been made, and it appears to the Registrar that the design is one of a class notified to him by the competent authority as relevant for </a:t>
            </a:r>
            <a:r>
              <a:rPr lang="en-US" dirty="0" err="1"/>
              <a:t>defence</a:t>
            </a:r>
            <a:r>
              <a:rPr lang="en-US" dirty="0"/>
              <a:t> purposes, he may give directions prohibiting or restricting the publication of the information with respect to the design, or the communication of such information to any person or class of persons specified in the directions</a:t>
            </a:r>
            <a:r>
              <a:rPr lang="en-US" dirty="0" smtClean="0"/>
              <a:t>. </a:t>
            </a:r>
            <a:endParaRPr lang="en-US" dirty="0"/>
          </a:p>
        </p:txBody>
      </p:sp>
    </p:spTree>
    <p:extLst>
      <p:ext uri="{BB962C8B-B14F-4D97-AF65-F5344CB8AC3E}">
        <p14:creationId xmlns:p14="http://schemas.microsoft.com/office/powerpoint/2010/main" val="36858697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TotalTime>
  <Words>938</Words>
  <Application>Microsoft Office PowerPoint</Application>
  <PresentationFormat>On-screen Show (4:3)</PresentationFormat>
  <Paragraphs>54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 UNIVERSITY OF LUSAKA SCHOOL OF LAW </vt:lpstr>
      <vt:lpstr>Structure of Presentation</vt:lpstr>
      <vt:lpstr>Introduction </vt:lpstr>
      <vt:lpstr>APPLICATION FOR REGISTRATION </vt:lpstr>
      <vt:lpstr>APPLICATION FOR REGISTRATION </vt:lpstr>
      <vt:lpstr>Conventional Application</vt:lpstr>
      <vt:lpstr>Publication  </vt:lpstr>
      <vt:lpstr>Publication  </vt:lpstr>
      <vt:lpstr>SECRECY OF DESIGNS </vt:lpstr>
      <vt:lpstr>RIGHTS OF THE PROPRIETOR  </vt:lpstr>
      <vt:lpstr>TERM OF PROTECTION </vt:lpstr>
      <vt:lpstr>TERM OF PROTECTION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4</cp:revision>
  <dcterms:created xsi:type="dcterms:W3CDTF">2014-05-04T12:02:02Z</dcterms:created>
  <dcterms:modified xsi:type="dcterms:W3CDTF">2014-05-04T12:33:25Z</dcterms:modified>
</cp:coreProperties>
</file>